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9" r:id="rId1"/>
  </p:sldMasterIdLst>
  <p:sldIdLst>
    <p:sldId id="256" r:id="rId2"/>
    <p:sldId id="257"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63" r:id="rId32"/>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17"/>
    <p:restoredTop sz="95794"/>
  </p:normalViewPr>
  <p:slideViewPr>
    <p:cSldViewPr snapToGrid="0" snapToObjects="1">
      <p:cViewPr varScale="1">
        <p:scale>
          <a:sx n="107" d="100"/>
          <a:sy n="107"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5280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6206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1066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1825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1637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7489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61805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4539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28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9360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311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1/17/22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667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1/17/22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44794472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7" r:id="rId5"/>
    <p:sldLayoutId id="2147483728" r:id="rId6"/>
    <p:sldLayoutId id="2147483734" r:id="rId7"/>
    <p:sldLayoutId id="2147483729" r:id="rId8"/>
    <p:sldLayoutId id="2147483730" r:id="rId9"/>
    <p:sldLayoutId id="2147483731" r:id="rId10"/>
    <p:sldLayoutId id="2147483732" r:id="rId11"/>
    <p:sldLayoutId id="2147483733"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ssorted piles of beans and legumes">
            <a:extLst>
              <a:ext uri="{FF2B5EF4-FFF2-40B4-BE49-F238E27FC236}">
                <a16:creationId xmlns:a16="http://schemas.microsoft.com/office/drawing/2014/main" id="{46B985D1-24BB-442B-AB8F-AF91F91DFF2A}"/>
              </a:ext>
            </a:extLst>
          </p:cNvPr>
          <p:cNvPicPr>
            <a:picLocks noChangeAspect="1"/>
          </p:cNvPicPr>
          <p:nvPr/>
        </p:nvPicPr>
        <p:blipFill rotWithShape="1">
          <a:blip r:embed="rId2"/>
          <a:srcRect t="8704" b="7026"/>
          <a:stretch/>
        </p:blipFill>
        <p:spPr>
          <a:xfrm>
            <a:off x="20" y="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89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B502919E-051F-E044-984C-65D9963ABA1B}"/>
              </a:ext>
            </a:extLst>
          </p:cNvPr>
          <p:cNvSpPr>
            <a:spLocks noGrp="1"/>
          </p:cNvSpPr>
          <p:nvPr>
            <p:ph type="ctrTitle"/>
          </p:nvPr>
        </p:nvSpPr>
        <p:spPr>
          <a:xfrm>
            <a:off x="3322435" y="2049458"/>
            <a:ext cx="5541054" cy="1191873"/>
          </a:xfrm>
        </p:spPr>
        <p:txBody>
          <a:bodyPr>
            <a:normAutofit/>
          </a:bodyPr>
          <a:lstStyle/>
          <a:p>
            <a:pPr algn="ctr"/>
            <a:r>
              <a:rPr lang="en-IT" b="1" dirty="0">
                <a:latin typeface="Times New Roman" panose="02020603050405020304" pitchFamily="18" charset="0"/>
                <a:cs typeface="Times New Roman" panose="02020603050405020304" pitchFamily="18" charset="0"/>
              </a:rPr>
              <a:t>Dry Beans Dataset</a:t>
            </a:r>
          </a:p>
        </p:txBody>
      </p:sp>
      <p:sp>
        <p:nvSpPr>
          <p:cNvPr id="3" name="Subtitle 2">
            <a:extLst>
              <a:ext uri="{FF2B5EF4-FFF2-40B4-BE49-F238E27FC236}">
                <a16:creationId xmlns:a16="http://schemas.microsoft.com/office/drawing/2014/main" id="{CD0A14E2-DD68-F34A-BB7E-BA3CDD02D238}"/>
              </a:ext>
            </a:extLst>
          </p:cNvPr>
          <p:cNvSpPr>
            <a:spLocks noGrp="1"/>
          </p:cNvSpPr>
          <p:nvPr>
            <p:ph type="subTitle" idx="1"/>
          </p:nvPr>
        </p:nvSpPr>
        <p:spPr>
          <a:xfrm>
            <a:off x="3135151" y="3798264"/>
            <a:ext cx="5915622" cy="1191873"/>
          </a:xfrm>
        </p:spPr>
        <p:txBody>
          <a:bodyPr>
            <a:normAutofit fontScale="92500"/>
          </a:bodyPr>
          <a:lstStyle/>
          <a:p>
            <a:pPr algn="ctr"/>
            <a:r>
              <a:rPr lang="en-IT" dirty="0"/>
              <a:t>Student: Khudayar Farmanli (s276310)</a:t>
            </a:r>
          </a:p>
          <a:p>
            <a:pPr algn="ctr"/>
            <a:r>
              <a:rPr lang="en-IT" dirty="0"/>
              <a:t>Mathematics IN Machine Learning </a:t>
            </a:r>
          </a:p>
        </p:txBody>
      </p:sp>
      <p:pic>
        <p:nvPicPr>
          <p:cNvPr id="1026" name="Picture 2" descr="page2image3682336">
            <a:extLst>
              <a:ext uri="{FF2B5EF4-FFF2-40B4-BE49-F238E27FC236}">
                <a16:creationId xmlns:a16="http://schemas.microsoft.com/office/drawing/2014/main" id="{64A7FCBA-7038-6E4D-B008-D34BA9ADE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65428"/>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1image3697040">
            <a:extLst>
              <a:ext uri="{FF2B5EF4-FFF2-40B4-BE49-F238E27FC236}">
                <a16:creationId xmlns:a16="http://schemas.microsoft.com/office/drawing/2014/main" id="{EE42C61B-E768-794C-A622-D8671B333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3942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983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 Preparation - PCA</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0" y="2457520"/>
            <a:ext cx="4698653" cy="1323439"/>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Principal Component Analysis is technique which is used to remove redundant or highly correlated features, also reduces the noise in the data.</a:t>
            </a:r>
          </a:p>
        </p:txBody>
      </p:sp>
      <p:pic>
        <p:nvPicPr>
          <p:cNvPr id="17409" name="Picture 1" descr="page11image19978752">
            <a:extLst>
              <a:ext uri="{FF2B5EF4-FFF2-40B4-BE49-F238E27FC236}">
                <a16:creationId xmlns:a16="http://schemas.microsoft.com/office/drawing/2014/main" id="{907E9630-1355-B640-8EA6-1B4CCD5E6B2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98653" y="2074664"/>
            <a:ext cx="7463648" cy="416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1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 Preparation - PCA</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1243012" y="2124046"/>
            <a:ext cx="7572376" cy="400110"/>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Cumulative some of principal components for our Dry Bean dataset.</a:t>
            </a:r>
          </a:p>
        </p:txBody>
      </p:sp>
      <p:pic>
        <p:nvPicPr>
          <p:cNvPr id="18433" name="Picture 1" descr="page11image19972512">
            <a:extLst>
              <a:ext uri="{FF2B5EF4-FFF2-40B4-BE49-F238E27FC236}">
                <a16:creationId xmlns:a16="http://schemas.microsoft.com/office/drawing/2014/main" id="{5CE6AA69-EBC9-6B40-B748-ED080BAD1F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800350"/>
            <a:ext cx="1010602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35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Settings &amp; Metrics – Cross Validation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257175" y="2511593"/>
            <a:ext cx="4698653" cy="3477875"/>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Cross Validation is a method developed to increase the security of classification in which we randomly split our training set into several subsets (k folds) of the same size.</a:t>
            </a:r>
          </a:p>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Unlike Hold-out method which only splits dataset into training and test set, cross validation is more computationally time demanding task but at the same time less dependent on test set like its counterpart. </a:t>
            </a:r>
          </a:p>
        </p:txBody>
      </p:sp>
      <p:pic>
        <p:nvPicPr>
          <p:cNvPr id="19457" name="Picture 1" descr="page12image20050320">
            <a:extLst>
              <a:ext uri="{FF2B5EF4-FFF2-40B4-BE49-F238E27FC236}">
                <a16:creationId xmlns:a16="http://schemas.microsoft.com/office/drawing/2014/main" id="{A2F9AF0C-BD48-474F-9817-2811B6D5BC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4612" y="2185988"/>
            <a:ext cx="6540500" cy="41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83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Settings &amp; Metrics – Smote Oversampling</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257175" y="2511593"/>
            <a:ext cx="4698653" cy="400110"/>
          </a:xfrm>
          <a:prstGeom prst="rect">
            <a:avLst/>
          </a:prstGeom>
          <a:noFill/>
        </p:spPr>
        <p:txBody>
          <a:bodyPr wrap="square" rtlCol="0">
            <a:spAutoFit/>
          </a:bodyPr>
          <a:lstStyle/>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p:txBody>
      </p:sp>
      <p:pic>
        <p:nvPicPr>
          <p:cNvPr id="20481" name="Picture 1" descr="page13image19973344">
            <a:extLst>
              <a:ext uri="{FF2B5EF4-FFF2-40B4-BE49-F238E27FC236}">
                <a16:creationId xmlns:a16="http://schemas.microsoft.com/office/drawing/2014/main" id="{EFCEB50B-B966-3143-A2DB-CE10E18FFB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56469" y="3614738"/>
            <a:ext cx="10279061" cy="2878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B7963D-9178-5242-97F7-B07D3D7B76A8}"/>
              </a:ext>
            </a:extLst>
          </p:cNvPr>
          <p:cNvSpPr txBox="1"/>
          <p:nvPr/>
        </p:nvSpPr>
        <p:spPr>
          <a:xfrm>
            <a:off x="838200" y="1908859"/>
            <a:ext cx="10397330" cy="1323439"/>
          </a:xfrm>
          <a:prstGeom prst="rect">
            <a:avLst/>
          </a:prstGeom>
          <a:noFill/>
        </p:spPr>
        <p:txBody>
          <a:bodyPr wrap="square" rtlCol="0">
            <a:spAutoFit/>
          </a:bodyPr>
          <a:lstStyle/>
          <a:p>
            <a:pPr marL="285750" indent="-285750" algn="just">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While working with imbalanced data, we should take into consideration that most of the classification algorithms are sensitive to make predictions for the benefit of majority class and biased towards minority class. For addressing this issue, we can use one of the Oversampling and Undersampling techniques.</a:t>
            </a:r>
          </a:p>
        </p:txBody>
      </p:sp>
    </p:spTree>
    <p:extLst>
      <p:ext uri="{BB962C8B-B14F-4D97-AF65-F5344CB8AC3E}">
        <p14:creationId xmlns:p14="http://schemas.microsoft.com/office/powerpoint/2010/main" val="140751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Settings &amp; Metrics – Smote Oversampling</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257175" y="2511593"/>
            <a:ext cx="4698653" cy="400110"/>
          </a:xfrm>
          <a:prstGeom prst="rect">
            <a:avLst/>
          </a:prstGeom>
          <a:noFill/>
        </p:spPr>
        <p:txBody>
          <a:bodyPr wrap="square" rtlCol="0">
            <a:spAutoFit/>
          </a:bodyPr>
          <a:lstStyle/>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1B7963D-9178-5242-97F7-B07D3D7B76A8}"/>
              </a:ext>
            </a:extLst>
          </p:cNvPr>
          <p:cNvSpPr txBox="1"/>
          <p:nvPr/>
        </p:nvSpPr>
        <p:spPr>
          <a:xfrm>
            <a:off x="838200" y="1908859"/>
            <a:ext cx="10397330" cy="1323439"/>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Our particular technique for imbalancing issue is SMOTE (Synthetic Minority Oversampling Technique). Smote first selects a random example from the minority class. Then k of the nearest neighbors for that example are found. A randomly selected neighbor is chosen, and a synthetic example is created at a randomly selected point between the two examples in feature space.</a:t>
            </a:r>
          </a:p>
        </p:txBody>
      </p:sp>
      <p:pic>
        <p:nvPicPr>
          <p:cNvPr id="21505" name="Picture 1" descr="page14image19979376">
            <a:extLst>
              <a:ext uri="{FF2B5EF4-FFF2-40B4-BE49-F238E27FC236}">
                <a16:creationId xmlns:a16="http://schemas.microsoft.com/office/drawing/2014/main" id="{584A5424-0CFC-C54E-A062-D23BF99791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6634" y="3835032"/>
            <a:ext cx="9998731" cy="272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2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Settings &amp; Metrics – Model Performance Assessment</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501650" y="1900306"/>
            <a:ext cx="5557838" cy="4093428"/>
          </a:xfrm>
          <a:prstGeom prst="rect">
            <a:avLst/>
          </a:prstGeom>
          <a:noFill/>
        </p:spPr>
        <p:txBody>
          <a:bodyPr wrap="square" rtlCol="0">
            <a:spAutoFit/>
          </a:bodyPr>
          <a:lstStyle/>
          <a:p>
            <a:pPr marL="285750" indent="-285750">
              <a:buFont typeface="Arial" panose="020B0604020202020204" pitchFamily="34" charset="0"/>
              <a:buChar char="•"/>
            </a:pPr>
            <a:r>
              <a:rPr lang="en-IT" sz="2000" b="1" dirty="0">
                <a:latin typeface="Times New Roman" panose="02020603050405020304" pitchFamily="18" charset="0"/>
                <a:cs typeface="Times New Roman" panose="02020603050405020304" pitchFamily="18" charset="0"/>
              </a:rPr>
              <a:t>Precision:</a:t>
            </a: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T" sz="2000" b="1" dirty="0">
                <a:latin typeface="Times New Roman" panose="02020603050405020304" pitchFamily="18" charset="0"/>
                <a:cs typeface="Times New Roman" panose="02020603050405020304" pitchFamily="18" charset="0"/>
              </a:rPr>
              <a:t>Recall:</a:t>
            </a: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T" sz="2000" b="1" dirty="0">
                <a:latin typeface="Times New Roman" panose="02020603050405020304" pitchFamily="18" charset="0"/>
                <a:cs typeface="Times New Roman" panose="02020603050405020304" pitchFamily="18" charset="0"/>
              </a:rPr>
              <a:t>Accuracy:</a:t>
            </a: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T" sz="2000" b="1" dirty="0">
                <a:latin typeface="Times New Roman" panose="02020603050405020304" pitchFamily="18" charset="0"/>
                <a:cs typeface="Times New Roman" panose="02020603050405020304" pitchFamily="18" charset="0"/>
              </a:rPr>
              <a:t>F1 score:</a:t>
            </a:r>
          </a:p>
        </p:txBody>
      </p:sp>
      <p:pic>
        <p:nvPicPr>
          <p:cNvPr id="22529" name="Picture 1" descr="page15image19973552">
            <a:extLst>
              <a:ext uri="{FF2B5EF4-FFF2-40B4-BE49-F238E27FC236}">
                <a16:creationId xmlns:a16="http://schemas.microsoft.com/office/drawing/2014/main" id="{C23CF0C0-767F-C24C-823D-2B00F38A2E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197726" y="1900306"/>
            <a:ext cx="4876800" cy="44565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0541ED54-D3F7-124F-819A-4170C4D21EE2}"/>
              </a:ext>
            </a:extLst>
          </p:cNvPr>
          <p:cNvPicPr>
            <a:picLocks noChangeAspect="1"/>
          </p:cNvPicPr>
          <p:nvPr/>
        </p:nvPicPr>
        <p:blipFill>
          <a:blip r:embed="rId4"/>
          <a:stretch>
            <a:fillRect/>
          </a:stretch>
        </p:blipFill>
        <p:spPr>
          <a:xfrm>
            <a:off x="2039938" y="2435363"/>
            <a:ext cx="2997200" cy="698500"/>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9D6A88A1-4194-8D44-BFD7-0657F3AAF33D}"/>
              </a:ext>
            </a:extLst>
          </p:cNvPr>
          <p:cNvPicPr>
            <a:picLocks noChangeAspect="1"/>
          </p:cNvPicPr>
          <p:nvPr/>
        </p:nvPicPr>
        <p:blipFill>
          <a:blip r:embed="rId5"/>
          <a:stretch>
            <a:fillRect/>
          </a:stretch>
        </p:blipFill>
        <p:spPr>
          <a:xfrm>
            <a:off x="2039938" y="3587922"/>
            <a:ext cx="2590800" cy="685800"/>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79A383E-F234-644B-AA2E-601942B121F4}"/>
              </a:ext>
            </a:extLst>
          </p:cNvPr>
          <p:cNvPicPr>
            <a:picLocks noChangeAspect="1"/>
          </p:cNvPicPr>
          <p:nvPr/>
        </p:nvPicPr>
        <p:blipFill>
          <a:blip r:embed="rId6"/>
          <a:stretch>
            <a:fillRect/>
          </a:stretch>
        </p:blipFill>
        <p:spPr>
          <a:xfrm>
            <a:off x="2039938" y="4813575"/>
            <a:ext cx="3619500" cy="660400"/>
          </a:xfrm>
          <a:prstGeom prst="rect">
            <a:avLst/>
          </a:prstGeom>
        </p:spPr>
      </p:pic>
      <p:pic>
        <p:nvPicPr>
          <p:cNvPr id="12" name="Picture 11" descr="Diagram, text&#10;&#10;Description automatically generated">
            <a:extLst>
              <a:ext uri="{FF2B5EF4-FFF2-40B4-BE49-F238E27FC236}">
                <a16:creationId xmlns:a16="http://schemas.microsoft.com/office/drawing/2014/main" id="{E70F53ED-6A21-1445-847F-A8F587F0FF1B}"/>
              </a:ext>
            </a:extLst>
          </p:cNvPr>
          <p:cNvPicPr>
            <a:picLocks noChangeAspect="1"/>
          </p:cNvPicPr>
          <p:nvPr/>
        </p:nvPicPr>
        <p:blipFill>
          <a:blip r:embed="rId7"/>
          <a:stretch>
            <a:fillRect/>
          </a:stretch>
        </p:blipFill>
        <p:spPr>
          <a:xfrm>
            <a:off x="2039938" y="5966021"/>
            <a:ext cx="1282700" cy="685800"/>
          </a:xfrm>
          <a:prstGeom prst="rect">
            <a:avLst/>
          </a:prstGeom>
        </p:spPr>
      </p:pic>
    </p:spTree>
    <p:extLst>
      <p:ext uri="{BB962C8B-B14F-4D97-AF65-F5344CB8AC3E}">
        <p14:creationId xmlns:p14="http://schemas.microsoft.com/office/powerpoint/2010/main" val="424598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Decision Tree</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152709" y="2256005"/>
            <a:ext cx="4698653" cy="3785652"/>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A Decision Tree is an acyclic graph that can be used to make decisions. </a:t>
            </a:r>
          </a:p>
          <a:p>
            <a:pPr marL="342900" indent="-342900">
              <a:buFont typeface="Arial" panose="020B0604020202020204" pitchFamily="34" charset="0"/>
              <a:buChar char="•"/>
            </a:pPr>
            <a:r>
              <a:rPr lang="en-GB" sz="2000" dirty="0">
                <a:latin typeface="Times" pitchFamily="2" charset="0"/>
              </a:rPr>
              <a:t>In each branching node of the graph, a specific feature j of the feature vector is examined. If the value of the feature is below a specific threshold, then the left branch is followed; otherwise, the right branch is followed. As the leaf node is reached, the decision is made about the class which the example belongs. </a:t>
            </a:r>
            <a:endParaRPr lang="en-GB" sz="2000" dirty="0"/>
          </a:p>
          <a:p>
            <a:pPr marL="285750" indent="-285750">
              <a:buFont typeface="Arial" panose="020B0604020202020204" pitchFamily="34" charset="0"/>
              <a:buChar char="•"/>
            </a:pPr>
            <a:endParaRPr lang="en-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Nodes splitted based on Gini or Entropy </a:t>
            </a:r>
          </a:p>
        </p:txBody>
      </p:sp>
      <p:pic>
        <p:nvPicPr>
          <p:cNvPr id="23553" name="Picture 1" descr="page17image20330304">
            <a:extLst>
              <a:ext uri="{FF2B5EF4-FFF2-40B4-BE49-F238E27FC236}">
                <a16:creationId xmlns:a16="http://schemas.microsoft.com/office/drawing/2014/main" id="{469774CF-B11F-684A-9171-09BA70109D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55842" y="2256005"/>
            <a:ext cx="6836158" cy="373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57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Decision Tree</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Text&#10;&#10;Description automatically generated">
            <a:extLst>
              <a:ext uri="{FF2B5EF4-FFF2-40B4-BE49-F238E27FC236}">
                <a16:creationId xmlns:a16="http://schemas.microsoft.com/office/drawing/2014/main" id="{1E004999-DFEB-6E45-AB03-1559347BA7FC}"/>
              </a:ext>
            </a:extLst>
          </p:cNvPr>
          <p:cNvPicPr>
            <a:picLocks noGrp="1" noChangeAspect="1"/>
          </p:cNvPicPr>
          <p:nvPr>
            <p:ph idx="1"/>
          </p:nvPr>
        </p:nvPicPr>
        <p:blipFill>
          <a:blip r:embed="rId3"/>
          <a:stretch>
            <a:fillRect/>
          </a:stretch>
        </p:blipFill>
        <p:spPr>
          <a:xfrm>
            <a:off x="125356" y="2027238"/>
            <a:ext cx="5970644" cy="3173412"/>
          </a:xfrm>
        </p:spPr>
      </p:pic>
      <p:pic>
        <p:nvPicPr>
          <p:cNvPr id="24577" name="Picture 1" descr="page18image19955712">
            <a:extLst>
              <a:ext uri="{FF2B5EF4-FFF2-40B4-BE49-F238E27FC236}">
                <a16:creationId xmlns:a16="http://schemas.microsoft.com/office/drawing/2014/main" id="{296F132E-6BF5-8D47-8552-36042DA53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113" y="2027238"/>
            <a:ext cx="5451531" cy="480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022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Decision Tree</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18image19969024">
            <a:extLst>
              <a:ext uri="{FF2B5EF4-FFF2-40B4-BE49-F238E27FC236}">
                <a16:creationId xmlns:a16="http://schemas.microsoft.com/office/drawing/2014/main" id="{6629CDED-3A45-AD42-8DCE-787E8281B4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24538" y="1690688"/>
            <a:ext cx="6096000" cy="49811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78E6D2-3933-7A47-A03F-07DA22469894}"/>
              </a:ext>
            </a:extLst>
          </p:cNvPr>
          <p:cNvSpPr txBox="1"/>
          <p:nvPr/>
        </p:nvSpPr>
        <p:spPr>
          <a:xfrm>
            <a:off x="501650" y="2157412"/>
            <a:ext cx="3918060" cy="400110"/>
          </a:xfrm>
          <a:prstGeom prst="rect">
            <a:avLst/>
          </a:prstGeom>
          <a:noFill/>
        </p:spPr>
        <p:txBody>
          <a:bodyPr wrap="none" rtlCol="0">
            <a:spAutoFit/>
          </a:bodyPr>
          <a:lstStyle/>
          <a:p>
            <a:pPr marL="285750" indent="-285750">
              <a:buFont typeface="Arial" panose="020B0604020202020204" pitchFamily="34" charset="0"/>
              <a:buChar char="•"/>
            </a:pPr>
            <a:r>
              <a:rPr lang="en-IT" sz="2000" dirty="0">
                <a:latin typeface="Times" pitchFamily="2" charset="0"/>
              </a:rPr>
              <a:t>Decision tree classification report</a:t>
            </a:r>
          </a:p>
        </p:txBody>
      </p:sp>
    </p:spTree>
    <p:extLst>
      <p:ext uri="{BB962C8B-B14F-4D97-AF65-F5344CB8AC3E}">
        <p14:creationId xmlns:p14="http://schemas.microsoft.com/office/powerpoint/2010/main" val="134603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Random Forest</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142874" y="2203801"/>
            <a:ext cx="4698653" cy="3785652"/>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Random Forest is ensemble learning algorithm, and it is simply set of decision trees. Some number of decision trees are built at training time and the class assigned by majority voting. Random Forest is based on the idea of Bagging which consist of creating many “copies” of training data (each copy is slightly different from another) and then apply the weak learner (decision tree in our case) to each copy to obtain multiple weak models and then combine them.</a:t>
            </a:r>
          </a:p>
        </p:txBody>
      </p:sp>
      <p:pic>
        <p:nvPicPr>
          <p:cNvPr id="26625" name="Picture 1" descr="page19image4155008">
            <a:extLst>
              <a:ext uri="{FF2B5EF4-FFF2-40B4-BE49-F238E27FC236}">
                <a16:creationId xmlns:a16="http://schemas.microsoft.com/office/drawing/2014/main" id="{37DD2A09-D9CE-1D40-ACED-A74D1B7372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72050" y="1798638"/>
            <a:ext cx="7077076" cy="378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Dataset description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838200" y="2055812"/>
            <a:ext cx="4590327" cy="4116387"/>
          </a:xfrm>
        </p:spPr>
        <p:txBody>
          <a:bodyPr>
            <a:normAutofit/>
          </a:bodyPr>
          <a:lstStyle/>
          <a:p>
            <a:r>
              <a:rPr lang="en-IT" sz="2000" dirty="0">
                <a:latin typeface="Times" pitchFamily="2" charset="0"/>
              </a:rPr>
              <a:t>For classification model, images of 13,611 grains of 7 different registered dry beans were taken with a high-resolution camera. </a:t>
            </a:r>
          </a:p>
          <a:p>
            <a:r>
              <a:rPr lang="en-IT" sz="2000" dirty="0">
                <a:latin typeface="Times" pitchFamily="2" charset="0"/>
              </a:rPr>
              <a:t>A total of 16 features were obtained; 12 dimensions and 4 shape forms.</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3image20211456">
            <a:extLst>
              <a:ext uri="{FF2B5EF4-FFF2-40B4-BE49-F238E27FC236}">
                <a16:creationId xmlns:a16="http://schemas.microsoft.com/office/drawing/2014/main" id="{91140721-EAF3-3D40-89CD-AC065CD22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021" y="2032376"/>
            <a:ext cx="6404658" cy="4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720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Random Forest</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Text&#10;&#10;Description automatically generated">
            <a:extLst>
              <a:ext uri="{FF2B5EF4-FFF2-40B4-BE49-F238E27FC236}">
                <a16:creationId xmlns:a16="http://schemas.microsoft.com/office/drawing/2014/main" id="{BF608CCF-A22C-8D4B-842E-9280786EDBC1}"/>
              </a:ext>
            </a:extLst>
          </p:cNvPr>
          <p:cNvPicPr>
            <a:picLocks noGrp="1" noChangeAspect="1"/>
          </p:cNvPicPr>
          <p:nvPr>
            <p:ph idx="1"/>
          </p:nvPr>
        </p:nvPicPr>
        <p:blipFill>
          <a:blip r:embed="rId3"/>
          <a:stretch>
            <a:fillRect/>
          </a:stretch>
        </p:blipFill>
        <p:spPr>
          <a:xfrm>
            <a:off x="142874" y="2203801"/>
            <a:ext cx="6248499" cy="2816225"/>
          </a:xfrm>
        </p:spPr>
      </p:pic>
      <p:pic>
        <p:nvPicPr>
          <p:cNvPr id="27649" name="Picture 1" descr="page19image19964448">
            <a:extLst>
              <a:ext uri="{FF2B5EF4-FFF2-40B4-BE49-F238E27FC236}">
                <a16:creationId xmlns:a16="http://schemas.microsoft.com/office/drawing/2014/main" id="{53D26048-E03B-D746-A433-29C4EAFAB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1745878"/>
            <a:ext cx="5691187" cy="498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49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Random Forest</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8673" name="Picture 1" descr="page20image20294624">
            <a:extLst>
              <a:ext uri="{FF2B5EF4-FFF2-40B4-BE49-F238E27FC236}">
                <a16:creationId xmlns:a16="http://schemas.microsoft.com/office/drawing/2014/main" id="{45135C48-AB92-DD42-900B-7DB646219B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871663"/>
            <a:ext cx="5678081" cy="46212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F37EAE-AD02-424F-B951-F8B22BC9E45F}"/>
              </a:ext>
            </a:extLst>
          </p:cNvPr>
          <p:cNvSpPr txBox="1"/>
          <p:nvPr/>
        </p:nvSpPr>
        <p:spPr>
          <a:xfrm>
            <a:off x="501650" y="2286000"/>
            <a:ext cx="4132863" cy="400110"/>
          </a:xfrm>
          <a:prstGeom prst="rect">
            <a:avLst/>
          </a:prstGeom>
          <a:noFill/>
        </p:spPr>
        <p:txBody>
          <a:bodyPr wrap="non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Random Forest classification report</a:t>
            </a:r>
          </a:p>
        </p:txBody>
      </p:sp>
    </p:spTree>
    <p:extLst>
      <p:ext uri="{BB962C8B-B14F-4D97-AF65-F5344CB8AC3E}">
        <p14:creationId xmlns:p14="http://schemas.microsoft.com/office/powerpoint/2010/main" val="3257426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K-Nearest Neighbor (KNN)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F37EAE-AD02-424F-B951-F8B22BC9E45F}"/>
              </a:ext>
            </a:extLst>
          </p:cNvPr>
          <p:cNvSpPr txBox="1"/>
          <p:nvPr/>
        </p:nvSpPr>
        <p:spPr>
          <a:xfrm>
            <a:off x="149543" y="2316748"/>
            <a:ext cx="7015163" cy="2554545"/>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KNN is a non-parametric learning algorithm. Contrary to other learning algorithms that allow discarding the training data after the model is built, KNN keeps all training examples in memory. Once a new, previously unseen example x comes in, the KNN algorithm finds its k training examples closest to x and return the majority label, in case of classification. The closeness of two examples is given by a distance function. As distance function generally, Euclidean distance is preferred.</a:t>
            </a:r>
          </a:p>
        </p:txBody>
      </p:sp>
      <p:pic>
        <p:nvPicPr>
          <p:cNvPr id="29697" name="Picture 1" descr="page21image20039504">
            <a:extLst>
              <a:ext uri="{FF2B5EF4-FFF2-40B4-BE49-F238E27FC236}">
                <a16:creationId xmlns:a16="http://schemas.microsoft.com/office/drawing/2014/main" id="{6339F776-300D-AB42-A967-BC002860E0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164706" y="2055813"/>
            <a:ext cx="4639944" cy="396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7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K-Nearest Neighbor (KNN)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Text&#10;&#10;Description automatically generated">
            <a:extLst>
              <a:ext uri="{FF2B5EF4-FFF2-40B4-BE49-F238E27FC236}">
                <a16:creationId xmlns:a16="http://schemas.microsoft.com/office/drawing/2014/main" id="{99BE63B2-B74C-EA46-B155-EBD802C1EA56}"/>
              </a:ext>
            </a:extLst>
          </p:cNvPr>
          <p:cNvPicPr>
            <a:picLocks noGrp="1" noChangeAspect="1"/>
          </p:cNvPicPr>
          <p:nvPr>
            <p:ph idx="1"/>
          </p:nvPr>
        </p:nvPicPr>
        <p:blipFill>
          <a:blip r:embed="rId3"/>
          <a:stretch>
            <a:fillRect/>
          </a:stretch>
        </p:blipFill>
        <p:spPr>
          <a:xfrm>
            <a:off x="149543" y="2259657"/>
            <a:ext cx="6441459" cy="2119313"/>
          </a:xfrm>
        </p:spPr>
      </p:pic>
      <p:pic>
        <p:nvPicPr>
          <p:cNvPr id="30721" name="Picture 1" descr="page22image20040544">
            <a:extLst>
              <a:ext uri="{FF2B5EF4-FFF2-40B4-BE49-F238E27FC236}">
                <a16:creationId xmlns:a16="http://schemas.microsoft.com/office/drawing/2014/main" id="{C6092960-7EAE-1E4D-9535-077F5BFD3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002" y="2001529"/>
            <a:ext cx="5451455" cy="475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19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Model Selection – K-Nearest Neighbor (KNN)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1745" name="Picture 1" descr="page22image20042208">
            <a:extLst>
              <a:ext uri="{FF2B5EF4-FFF2-40B4-BE49-F238E27FC236}">
                <a16:creationId xmlns:a16="http://schemas.microsoft.com/office/drawing/2014/main" id="{97ADC45A-B322-B849-9724-570BAB74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079" y="1940243"/>
            <a:ext cx="5849649" cy="466693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D41D956F-58C6-9A4F-8E6C-07EAB67A5830}"/>
              </a:ext>
            </a:extLst>
          </p:cNvPr>
          <p:cNvSpPr>
            <a:spLocks noGrp="1"/>
          </p:cNvSpPr>
          <p:nvPr>
            <p:ph idx="1"/>
          </p:nvPr>
        </p:nvSpPr>
        <p:spPr>
          <a:xfrm>
            <a:off x="623886" y="2411730"/>
            <a:ext cx="4962525" cy="517208"/>
          </a:xfrm>
        </p:spPr>
        <p:txBody>
          <a:bodyPr>
            <a:normAutofit/>
          </a:bodyPr>
          <a:lstStyle/>
          <a:p>
            <a:r>
              <a:rPr lang="en-IT" sz="2000" dirty="0">
                <a:latin typeface="Times New Roman" panose="02020603050405020304" pitchFamily="18" charset="0"/>
                <a:cs typeface="Times New Roman" panose="02020603050405020304" pitchFamily="18" charset="0"/>
              </a:rPr>
              <a:t>KNN classification report</a:t>
            </a:r>
          </a:p>
        </p:txBody>
      </p:sp>
    </p:spTree>
    <p:extLst>
      <p:ext uri="{BB962C8B-B14F-4D97-AF65-F5344CB8AC3E}">
        <p14:creationId xmlns:p14="http://schemas.microsoft.com/office/powerpoint/2010/main" val="262901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Model Selection – Support Vector Machine (SVM)</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2769" name="Picture 1" descr="page23image19970896">
            <a:extLst>
              <a:ext uri="{FF2B5EF4-FFF2-40B4-BE49-F238E27FC236}">
                <a16:creationId xmlns:a16="http://schemas.microsoft.com/office/drawing/2014/main" id="{F86981B9-F74C-294D-84D8-68D0C3DC63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57370" y="2104222"/>
            <a:ext cx="6606044" cy="32154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2EF1-35D3-8D4E-81C9-D286B5CAE75F}"/>
              </a:ext>
            </a:extLst>
          </p:cNvPr>
          <p:cNvSpPr txBox="1"/>
          <p:nvPr/>
        </p:nvSpPr>
        <p:spPr>
          <a:xfrm>
            <a:off x="0" y="2055813"/>
            <a:ext cx="5243514" cy="2246769"/>
          </a:xfrm>
          <a:prstGeom prst="rect">
            <a:avLst/>
          </a:prstGeom>
          <a:noFill/>
        </p:spPr>
        <p:txBody>
          <a:bodyPr wrap="square" rtlCol="0">
            <a:spAutoFit/>
          </a:bodyPr>
          <a:lstStyle/>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The objective of the SVM algorithm is to find a hyperplane in an N-dimensional space (where N is the number of features) that distinctly classifies the data points.  For separation there are many hyperplanes that can be chosen but we aim to get the one with maximum margin.</a:t>
            </a:r>
          </a:p>
        </p:txBody>
      </p:sp>
      <p:pic>
        <p:nvPicPr>
          <p:cNvPr id="7" name="Picture 6" descr="Text, letter&#10;&#10;Description automatically generated">
            <a:extLst>
              <a:ext uri="{FF2B5EF4-FFF2-40B4-BE49-F238E27FC236}">
                <a16:creationId xmlns:a16="http://schemas.microsoft.com/office/drawing/2014/main" id="{475E64F5-53E5-8848-83CA-CDFBB848CE92}"/>
              </a:ext>
            </a:extLst>
          </p:cNvPr>
          <p:cNvPicPr>
            <a:picLocks noChangeAspect="1"/>
          </p:cNvPicPr>
          <p:nvPr/>
        </p:nvPicPr>
        <p:blipFill>
          <a:blip r:embed="rId4"/>
          <a:stretch>
            <a:fillRect/>
          </a:stretch>
        </p:blipFill>
        <p:spPr>
          <a:xfrm>
            <a:off x="400049" y="4556563"/>
            <a:ext cx="4843465" cy="1936312"/>
          </a:xfrm>
          <a:prstGeom prst="rect">
            <a:avLst/>
          </a:prstGeom>
        </p:spPr>
      </p:pic>
    </p:spTree>
    <p:extLst>
      <p:ext uri="{BB962C8B-B14F-4D97-AF65-F5344CB8AC3E}">
        <p14:creationId xmlns:p14="http://schemas.microsoft.com/office/powerpoint/2010/main" val="2553666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Model Selection – Support Vector Machine (SVM)</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2EF1-35D3-8D4E-81C9-D286B5CAE75F}"/>
              </a:ext>
            </a:extLst>
          </p:cNvPr>
          <p:cNvSpPr txBox="1"/>
          <p:nvPr/>
        </p:nvSpPr>
        <p:spPr>
          <a:xfrm>
            <a:off x="1683295" y="2246314"/>
            <a:ext cx="5243514" cy="400110"/>
          </a:xfrm>
          <a:prstGeom prst="rect">
            <a:avLst/>
          </a:prstGeom>
          <a:noFill/>
        </p:spPr>
        <p:txBody>
          <a:bodyPr wrap="square" rtlCol="0">
            <a:spAutoFit/>
          </a:bodyPr>
          <a:lstStyle/>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Hyperplanes in different feature spaces</a:t>
            </a:r>
          </a:p>
        </p:txBody>
      </p:sp>
      <p:pic>
        <p:nvPicPr>
          <p:cNvPr id="33793" name="Picture 1" descr="page23image19968192">
            <a:extLst>
              <a:ext uri="{FF2B5EF4-FFF2-40B4-BE49-F238E27FC236}">
                <a16:creationId xmlns:a16="http://schemas.microsoft.com/office/drawing/2014/main" id="{D3FD202E-A187-0D40-9D01-F5EEDAF0683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3295" y="3202050"/>
            <a:ext cx="8818019" cy="343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25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Model Selection – Support Vector Machine (SVM)</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22EF1-35D3-8D4E-81C9-D286B5CAE75F}"/>
              </a:ext>
            </a:extLst>
          </p:cNvPr>
          <p:cNvSpPr txBox="1"/>
          <p:nvPr/>
        </p:nvSpPr>
        <p:spPr>
          <a:xfrm>
            <a:off x="1683294" y="2055813"/>
            <a:ext cx="9418093" cy="1015663"/>
          </a:xfrm>
          <a:prstGeom prst="rect">
            <a:avLst/>
          </a:prstGeom>
          <a:noFill/>
        </p:spPr>
        <p:txBody>
          <a:bodyPr wrap="square" rtlCol="0">
            <a:spAutoFit/>
          </a:bodyPr>
          <a:lstStyle/>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SVMs can also </a:t>
            </a:r>
            <a:r>
              <a:rPr lang="en-IT" sz="2000">
                <a:latin typeface="Times New Roman" panose="02020603050405020304" pitchFamily="18" charset="0"/>
                <a:cs typeface="Times New Roman" panose="02020603050405020304" pitchFamily="18" charset="0"/>
              </a:rPr>
              <a:t>classify nonlinear data </a:t>
            </a:r>
            <a:r>
              <a:rPr lang="en-IT" sz="2000" dirty="0">
                <a:latin typeface="Times New Roman" panose="02020603050405020304" pitchFamily="18" charset="0"/>
                <a:cs typeface="Times New Roman" panose="02020603050405020304" pitchFamily="18" charset="0"/>
              </a:rPr>
              <a:t>by moving the data to a higher size by a method called kernel trick. Usually, data that cannot be separated linearly in the original input space can be separated in high dimensional feature space </a:t>
            </a:r>
          </a:p>
        </p:txBody>
      </p:sp>
      <p:pic>
        <p:nvPicPr>
          <p:cNvPr id="34817" name="Picture 1" descr="page24image20371968">
            <a:extLst>
              <a:ext uri="{FF2B5EF4-FFF2-40B4-BE49-F238E27FC236}">
                <a16:creationId xmlns:a16="http://schemas.microsoft.com/office/drawing/2014/main" id="{FEC4B1F7-1443-E34B-AC3C-DD278DC3EB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1249" y="3202050"/>
            <a:ext cx="8369501" cy="32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99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Model Selection – Support Vector Machine (SVM)</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Text&#10;&#10;Description automatically generated with medium confidence">
            <a:extLst>
              <a:ext uri="{FF2B5EF4-FFF2-40B4-BE49-F238E27FC236}">
                <a16:creationId xmlns:a16="http://schemas.microsoft.com/office/drawing/2014/main" id="{27C0A3AD-5634-FA4F-9BDB-73F33A23CE3D}"/>
              </a:ext>
            </a:extLst>
          </p:cNvPr>
          <p:cNvPicPr>
            <a:picLocks noGrp="1" noChangeAspect="1"/>
          </p:cNvPicPr>
          <p:nvPr>
            <p:ph idx="1"/>
          </p:nvPr>
        </p:nvPicPr>
        <p:blipFill>
          <a:blip r:embed="rId3"/>
          <a:stretch>
            <a:fillRect/>
          </a:stretch>
        </p:blipFill>
        <p:spPr>
          <a:xfrm>
            <a:off x="150812" y="2103437"/>
            <a:ext cx="5945188" cy="2007466"/>
          </a:xfrm>
        </p:spPr>
      </p:pic>
      <p:pic>
        <p:nvPicPr>
          <p:cNvPr id="36865" name="Picture 1" descr="page25image19939328">
            <a:extLst>
              <a:ext uri="{FF2B5EF4-FFF2-40B4-BE49-F238E27FC236}">
                <a16:creationId xmlns:a16="http://schemas.microsoft.com/office/drawing/2014/main" id="{27CE8579-2B84-9B4C-9C35-828B3D75F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925" y="1621054"/>
            <a:ext cx="5783263" cy="509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2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Model Selection – Support Vector Machine (SVM)</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37889" name="Picture 1" descr="page26image19939536">
            <a:extLst>
              <a:ext uri="{FF2B5EF4-FFF2-40B4-BE49-F238E27FC236}">
                <a16:creationId xmlns:a16="http://schemas.microsoft.com/office/drawing/2014/main" id="{05A26C6A-AD20-ED41-8FAC-568CF919EF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9757" y="1662906"/>
            <a:ext cx="5916712" cy="4829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5B390E-046E-1445-BC0D-07E69BC4BEC1}"/>
              </a:ext>
            </a:extLst>
          </p:cNvPr>
          <p:cNvSpPr txBox="1"/>
          <p:nvPr/>
        </p:nvSpPr>
        <p:spPr>
          <a:xfrm>
            <a:off x="501650" y="2328863"/>
            <a:ext cx="3116559" cy="400110"/>
          </a:xfrm>
          <a:prstGeom prst="rect">
            <a:avLst/>
          </a:prstGeom>
          <a:noFill/>
        </p:spPr>
        <p:txBody>
          <a:bodyPr wrap="non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SVM classification report</a:t>
            </a:r>
          </a:p>
        </p:txBody>
      </p:sp>
    </p:spTree>
    <p:extLst>
      <p:ext uri="{BB962C8B-B14F-4D97-AF65-F5344CB8AC3E}">
        <p14:creationId xmlns:p14="http://schemas.microsoft.com/office/powerpoint/2010/main" val="425744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Dataset description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descr="Table&#10;&#10;Description automatically generated">
            <a:extLst>
              <a:ext uri="{FF2B5EF4-FFF2-40B4-BE49-F238E27FC236}">
                <a16:creationId xmlns:a16="http://schemas.microsoft.com/office/drawing/2014/main" id="{58CF5287-A21E-5243-93F6-43FF056DC67A}"/>
              </a:ext>
            </a:extLst>
          </p:cNvPr>
          <p:cNvPicPr>
            <a:picLocks noGrp="1" noChangeAspect="1"/>
          </p:cNvPicPr>
          <p:nvPr>
            <p:ph idx="1"/>
          </p:nvPr>
        </p:nvPicPr>
        <p:blipFill>
          <a:blip r:embed="rId3"/>
          <a:stretch>
            <a:fillRect/>
          </a:stretch>
        </p:blipFill>
        <p:spPr>
          <a:xfrm>
            <a:off x="-13620" y="3429000"/>
            <a:ext cx="12205620" cy="3221856"/>
          </a:xfrm>
        </p:spPr>
      </p:pic>
      <p:sp>
        <p:nvSpPr>
          <p:cNvPr id="13" name="Content Placeholder 5">
            <a:extLst>
              <a:ext uri="{FF2B5EF4-FFF2-40B4-BE49-F238E27FC236}">
                <a16:creationId xmlns:a16="http://schemas.microsoft.com/office/drawing/2014/main" id="{21BE95E0-7C90-AB4A-9A1C-9C68BC45B61E}"/>
              </a:ext>
            </a:extLst>
          </p:cNvPr>
          <p:cNvSpPr txBox="1">
            <a:spLocks/>
          </p:cNvSpPr>
          <p:nvPr/>
        </p:nvSpPr>
        <p:spPr>
          <a:xfrm>
            <a:off x="838200" y="2055812"/>
            <a:ext cx="10306050" cy="11731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T" sz="2000" dirty="0">
              <a:latin typeface="Times" pitchFamily="2" charset="0"/>
            </a:endParaRPr>
          </a:p>
        </p:txBody>
      </p:sp>
      <p:sp>
        <p:nvSpPr>
          <p:cNvPr id="10" name="TextBox 9">
            <a:extLst>
              <a:ext uri="{FF2B5EF4-FFF2-40B4-BE49-F238E27FC236}">
                <a16:creationId xmlns:a16="http://schemas.microsoft.com/office/drawing/2014/main" id="{878E7995-AE1B-B546-8964-F90C5C6D4EA9}"/>
              </a:ext>
            </a:extLst>
          </p:cNvPr>
          <p:cNvSpPr txBox="1"/>
          <p:nvPr/>
        </p:nvSpPr>
        <p:spPr>
          <a:xfrm>
            <a:off x="501650" y="2327245"/>
            <a:ext cx="6029325" cy="400110"/>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Some Statistical data for some of the features</a:t>
            </a:r>
          </a:p>
        </p:txBody>
      </p:sp>
    </p:spTree>
    <p:extLst>
      <p:ext uri="{BB962C8B-B14F-4D97-AF65-F5344CB8AC3E}">
        <p14:creationId xmlns:p14="http://schemas.microsoft.com/office/powerpoint/2010/main" val="1223695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a:xfrm>
            <a:off x="838200" y="365125"/>
            <a:ext cx="9663114" cy="1325563"/>
          </a:xfrm>
        </p:spPr>
        <p:txBody>
          <a:bodyPr/>
          <a:lstStyle/>
          <a:p>
            <a:r>
              <a:rPr lang="en-IT" b="1" dirty="0">
                <a:latin typeface="Times" pitchFamily="2" charset="0"/>
              </a:rPr>
              <a:t>Conclusion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5B390E-046E-1445-BC0D-07E69BC4BEC1}"/>
              </a:ext>
            </a:extLst>
          </p:cNvPr>
          <p:cNvSpPr txBox="1"/>
          <p:nvPr/>
        </p:nvSpPr>
        <p:spPr>
          <a:xfrm>
            <a:off x="222624" y="2055813"/>
            <a:ext cx="5706689" cy="3785652"/>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From the Figure we can see how models performed in terms of Accuracy. Best performance belongs to SVM and the least one is Decision tree but overall all of them were successful. Roughly, all the results in terms of other metrics overlapped and this shows the data distribution is regular. </a:t>
            </a:r>
          </a:p>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Mostly Sira and Dermason varieties mixed with each other by classifiers, because of their similar shapes. </a:t>
            </a:r>
          </a:p>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Almost in every case Bombay classified totally right, only Decision tree performed 99%, others did 100%.</a:t>
            </a:r>
          </a:p>
        </p:txBody>
      </p:sp>
      <p:pic>
        <p:nvPicPr>
          <p:cNvPr id="38913" name="Picture 1" descr="page27image20005280">
            <a:extLst>
              <a:ext uri="{FF2B5EF4-FFF2-40B4-BE49-F238E27FC236}">
                <a16:creationId xmlns:a16="http://schemas.microsoft.com/office/drawing/2014/main" id="{5A42A3C2-EB21-EE44-A7BA-792434BE81A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811338"/>
            <a:ext cx="5873376" cy="416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1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2image3682336">
            <a:extLst>
              <a:ext uri="{FF2B5EF4-FFF2-40B4-BE49-F238E27FC236}">
                <a16:creationId xmlns:a16="http://schemas.microsoft.com/office/drawing/2014/main" id="{1AD35883-F2BA-B74A-B20D-EC8C9D8B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page24image3947168">
            <a:extLst>
              <a:ext uri="{FF2B5EF4-FFF2-40B4-BE49-F238E27FC236}">
                <a16:creationId xmlns:a16="http://schemas.microsoft.com/office/drawing/2014/main" id="{69FAEF44-CFEE-3F48-AE48-592ADB490A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18037" y="0"/>
            <a:ext cx="2641600" cy="334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A77EAE-C26F-EC43-A42B-FE1B2573FEFA}"/>
              </a:ext>
            </a:extLst>
          </p:cNvPr>
          <p:cNvSpPr txBox="1"/>
          <p:nvPr/>
        </p:nvSpPr>
        <p:spPr>
          <a:xfrm>
            <a:off x="3680045" y="3429000"/>
            <a:ext cx="4517583" cy="707886"/>
          </a:xfrm>
          <a:prstGeom prst="rect">
            <a:avLst/>
          </a:prstGeom>
          <a:noFill/>
        </p:spPr>
        <p:txBody>
          <a:bodyPr wrap="none" rtlCol="0">
            <a:spAutoFit/>
          </a:bodyPr>
          <a:lstStyle/>
          <a:p>
            <a:r>
              <a:rPr lang="en-IT" sz="4000" dirty="0">
                <a:latin typeface="Times New Roman" panose="02020603050405020304" pitchFamily="18" charset="0"/>
                <a:cs typeface="Times New Roman" panose="02020603050405020304" pitchFamily="18" charset="0"/>
              </a:rPr>
              <a:t>Thanks for attention!</a:t>
            </a:r>
          </a:p>
        </p:txBody>
      </p:sp>
    </p:spTree>
    <p:extLst>
      <p:ext uri="{BB962C8B-B14F-4D97-AF65-F5344CB8AC3E}">
        <p14:creationId xmlns:p14="http://schemas.microsoft.com/office/powerpoint/2010/main" val="214054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 Exploration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838200" y="2055812"/>
            <a:ext cx="4590327" cy="4116387"/>
          </a:xfrm>
        </p:spPr>
        <p:txBody>
          <a:bodyPr>
            <a:normAutofit/>
          </a:bodyPr>
          <a:lstStyle/>
          <a:p>
            <a:r>
              <a:rPr lang="en-IT" sz="2000" dirty="0">
                <a:latin typeface="Times" pitchFamily="2" charset="0"/>
              </a:rPr>
              <a:t>Number of Null values is 0.</a:t>
            </a:r>
          </a:p>
          <a:p>
            <a:r>
              <a:rPr lang="en-IT" sz="2000" dirty="0">
                <a:latin typeface="Times" pitchFamily="2" charset="0"/>
              </a:rPr>
              <a:t>We have imbalanced dataset as it can be observed from the Figure.</a:t>
            </a:r>
          </a:p>
          <a:p>
            <a:endParaRPr lang="en-IT" sz="2000" dirty="0">
              <a:latin typeface="Times" pitchFamily="2" charset="0"/>
            </a:endParaRP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descr="page5image19948272">
            <a:extLst>
              <a:ext uri="{FF2B5EF4-FFF2-40B4-BE49-F238E27FC236}">
                <a16:creationId xmlns:a16="http://schemas.microsoft.com/office/drawing/2014/main" id="{271E8AB6-7D5B-B84A-AE29-DB454C8A5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527" y="1690688"/>
            <a:ext cx="6763473" cy="338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81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Correlation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838200" y="2360613"/>
            <a:ext cx="4590327" cy="4116387"/>
          </a:xfrm>
        </p:spPr>
        <p:txBody>
          <a:bodyPr>
            <a:normAutofit/>
          </a:bodyPr>
          <a:lstStyle/>
          <a:p>
            <a:r>
              <a:rPr lang="en-IT" sz="2000" dirty="0">
                <a:latin typeface="Times" pitchFamily="2" charset="0"/>
              </a:rPr>
              <a:t>Correlation is very useful way to understand linear relationship between two features and in case of high correlation, eliminate one of them.</a:t>
            </a:r>
          </a:p>
          <a:p>
            <a:r>
              <a:rPr lang="en-IT" sz="2000" dirty="0">
                <a:latin typeface="Times" pitchFamily="2" charset="0"/>
              </a:rPr>
              <a:t>Pearson Correlation was used in our case: </a:t>
            </a:r>
          </a:p>
          <a:p>
            <a:pPr marL="0" indent="0">
              <a:buNone/>
            </a:pPr>
            <a:endParaRPr lang="en-IT" sz="2000" dirty="0">
              <a:latin typeface="Times" pitchFamily="2" charset="0"/>
            </a:endParaRPr>
          </a:p>
          <a:p>
            <a:pPr marL="0" indent="0">
              <a:buNone/>
            </a:pPr>
            <a:endParaRPr lang="en-IT" sz="2000" dirty="0">
              <a:latin typeface="Times" pitchFamily="2" charset="0"/>
            </a:endParaRPr>
          </a:p>
          <a:p>
            <a:pPr marL="0" indent="0">
              <a:buNone/>
            </a:pPr>
            <a:endParaRPr lang="en-IT" sz="2000" dirty="0">
              <a:latin typeface="Times" pitchFamily="2" charset="0"/>
            </a:endParaRP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age6image19945776">
            <a:extLst>
              <a:ext uri="{FF2B5EF4-FFF2-40B4-BE49-F238E27FC236}">
                <a16:creationId xmlns:a16="http://schemas.microsoft.com/office/drawing/2014/main" id="{B881B1D4-176C-EB46-A334-B40609E81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484" y="1601070"/>
            <a:ext cx="6091128" cy="49328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9DCE10A2-4F4C-764E-9099-AFF265F35A56}"/>
              </a:ext>
            </a:extLst>
          </p:cNvPr>
          <p:cNvPicPr>
            <a:picLocks noChangeAspect="1"/>
          </p:cNvPicPr>
          <p:nvPr/>
        </p:nvPicPr>
        <p:blipFill>
          <a:blip r:embed="rId4"/>
          <a:stretch>
            <a:fillRect/>
          </a:stretch>
        </p:blipFill>
        <p:spPr>
          <a:xfrm>
            <a:off x="2285234" y="4418806"/>
            <a:ext cx="1538342" cy="651269"/>
          </a:xfrm>
          <a:prstGeom prst="rect">
            <a:avLst/>
          </a:prstGeom>
        </p:spPr>
      </p:pic>
    </p:spTree>
    <p:extLst>
      <p:ext uri="{BB962C8B-B14F-4D97-AF65-F5344CB8AC3E}">
        <p14:creationId xmlns:p14="http://schemas.microsoft.com/office/powerpoint/2010/main" val="2654590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Correlation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838200" y="2360613"/>
            <a:ext cx="4590327" cy="4116387"/>
          </a:xfrm>
        </p:spPr>
        <p:txBody>
          <a:bodyPr>
            <a:normAutofit/>
          </a:bodyPr>
          <a:lstStyle/>
          <a:p>
            <a:pPr marL="0" indent="0">
              <a:buNone/>
            </a:pPr>
            <a:endParaRPr lang="en-IT" sz="2000" dirty="0">
              <a:latin typeface="Times" pitchFamily="2" charset="0"/>
            </a:endParaRPr>
          </a:p>
          <a:p>
            <a:pPr marL="0" indent="0">
              <a:buNone/>
            </a:pPr>
            <a:endParaRPr lang="en-IT" sz="2000" dirty="0">
              <a:latin typeface="Times" pitchFamily="2" charset="0"/>
            </a:endParaRPr>
          </a:p>
          <a:p>
            <a:pPr marL="0" indent="0">
              <a:buNone/>
            </a:pPr>
            <a:endParaRPr lang="en-IT" sz="2000" dirty="0">
              <a:latin typeface="Times" pitchFamily="2" charset="0"/>
            </a:endParaRP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page7image20187168">
            <a:extLst>
              <a:ext uri="{FF2B5EF4-FFF2-40B4-BE49-F238E27FC236}">
                <a16:creationId xmlns:a16="http://schemas.microsoft.com/office/drawing/2014/main" id="{F3529635-9B20-3C4F-A389-2E95EF2DD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551113"/>
            <a:ext cx="10877550" cy="4116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B972A5-E1D9-C64A-A5AC-489E6C732CD4}"/>
              </a:ext>
            </a:extLst>
          </p:cNvPr>
          <p:cNvSpPr txBox="1"/>
          <p:nvPr/>
        </p:nvSpPr>
        <p:spPr>
          <a:xfrm>
            <a:off x="1828800" y="1770003"/>
            <a:ext cx="6256841" cy="400110"/>
          </a:xfrm>
          <a:prstGeom prst="rect">
            <a:avLst/>
          </a:prstGeom>
          <a:noFill/>
        </p:spPr>
        <p:txBody>
          <a:bodyPr wrap="none" rtlCol="0">
            <a:spAutoFit/>
          </a:bodyPr>
          <a:lstStyle/>
          <a:p>
            <a:pPr marL="342900" indent="-34290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Correlation between some features of Dry Bean Dataset</a:t>
            </a:r>
          </a:p>
        </p:txBody>
      </p:sp>
    </p:spTree>
    <p:extLst>
      <p:ext uri="{BB962C8B-B14F-4D97-AF65-F5344CB8AC3E}">
        <p14:creationId xmlns:p14="http://schemas.microsoft.com/office/powerpoint/2010/main" val="264349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Correlation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4090725" y="-2981501"/>
            <a:ext cx="1425387" cy="1562303"/>
          </a:xfrm>
        </p:spPr>
        <p:txBody>
          <a:bodyPr>
            <a:normAutofit/>
          </a:bodyPr>
          <a:lstStyle/>
          <a:p>
            <a:pPr marL="0" indent="0">
              <a:buNone/>
            </a:pPr>
            <a:endParaRPr lang="en-IT" sz="2000" dirty="0">
              <a:latin typeface="Times" pitchFamily="2" charset="0"/>
            </a:endParaRPr>
          </a:p>
          <a:p>
            <a:pPr marL="0" indent="0">
              <a:buNone/>
            </a:pPr>
            <a:endParaRPr lang="en-IT" sz="2000" dirty="0">
              <a:latin typeface="Times" pitchFamily="2" charset="0"/>
            </a:endParaRPr>
          </a:p>
          <a:p>
            <a:pPr marL="0" indent="0">
              <a:buNone/>
            </a:pPr>
            <a:endParaRPr lang="en-IT" sz="2000" dirty="0">
              <a:latin typeface="Times" pitchFamily="2" charset="0"/>
            </a:endParaRP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8image20001168">
            <a:extLst>
              <a:ext uri="{FF2B5EF4-FFF2-40B4-BE49-F238E27FC236}">
                <a16:creationId xmlns:a16="http://schemas.microsoft.com/office/drawing/2014/main" id="{D5857170-2CFD-044A-84D5-292B61E47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171" y="365125"/>
            <a:ext cx="6940139" cy="63865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4D6C3C-4CC1-4743-B3C4-9165A9260F0E}"/>
              </a:ext>
            </a:extLst>
          </p:cNvPr>
          <p:cNvSpPr txBox="1"/>
          <p:nvPr/>
        </p:nvSpPr>
        <p:spPr>
          <a:xfrm>
            <a:off x="0" y="2505670"/>
            <a:ext cx="4859185" cy="1015663"/>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Another way of seeing the relationship between two variables visually is use of Pairs Plots from Seaborn library</a:t>
            </a:r>
          </a:p>
        </p:txBody>
      </p:sp>
    </p:spTree>
    <p:extLst>
      <p:ext uri="{BB962C8B-B14F-4D97-AF65-F5344CB8AC3E}">
        <p14:creationId xmlns:p14="http://schemas.microsoft.com/office/powerpoint/2010/main" val="427074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 Preparation - Standardization</a:t>
            </a:r>
          </a:p>
        </p:txBody>
      </p:sp>
      <p:sp>
        <p:nvSpPr>
          <p:cNvPr id="6" name="Content Placeholder 5">
            <a:extLst>
              <a:ext uri="{FF2B5EF4-FFF2-40B4-BE49-F238E27FC236}">
                <a16:creationId xmlns:a16="http://schemas.microsoft.com/office/drawing/2014/main" id="{71ACD8E1-F8BA-6D42-8D08-0F4F4BBD39C2}"/>
              </a:ext>
            </a:extLst>
          </p:cNvPr>
          <p:cNvSpPr>
            <a:spLocks noGrp="1"/>
          </p:cNvSpPr>
          <p:nvPr>
            <p:ph idx="1"/>
          </p:nvPr>
        </p:nvSpPr>
        <p:spPr>
          <a:xfrm>
            <a:off x="838200" y="2055812"/>
            <a:ext cx="10515600" cy="4687888"/>
          </a:xfrm>
        </p:spPr>
        <p:txBody>
          <a:bodyPr>
            <a:normAutofit/>
          </a:bodyPr>
          <a:lstStyle/>
          <a:p>
            <a:r>
              <a:rPr lang="en-IT" sz="2000" dirty="0">
                <a:latin typeface="Times" pitchFamily="2" charset="0"/>
              </a:rPr>
              <a:t>Many machine learning algorithms perform better when numerical input variables are scaled to a standard range. For instance, k- nearest neighbors which is using distance measure to assign class while classifying. Also, it is important step to apply before PCA.</a:t>
            </a:r>
          </a:p>
          <a:p>
            <a:r>
              <a:rPr lang="en-IT" sz="2000" dirty="0">
                <a:latin typeface="Times" pitchFamily="2" charset="0"/>
              </a:rPr>
              <a:t>Most popular techniques are:</a:t>
            </a:r>
          </a:p>
          <a:p>
            <a:pPr marL="0" indent="0">
              <a:buNone/>
            </a:pPr>
            <a:r>
              <a:rPr lang="en-IT" sz="2000" dirty="0">
                <a:latin typeface="Times" pitchFamily="2" charset="0"/>
              </a:rPr>
              <a:t>        -Standardization (or z-score normalization, also the one we use for our case).</a:t>
            </a:r>
          </a:p>
          <a:p>
            <a:pPr marL="0" indent="0">
              <a:buNone/>
            </a:pPr>
            <a:r>
              <a:rPr lang="en-IT" sz="2000" dirty="0">
                <a:latin typeface="Times" pitchFamily="2" charset="0"/>
              </a:rPr>
              <a:t>       </a:t>
            </a:r>
          </a:p>
          <a:p>
            <a:pPr marL="0" indent="0">
              <a:buNone/>
            </a:pPr>
            <a:r>
              <a:rPr lang="en-IT" sz="2000" dirty="0">
                <a:latin typeface="Times" pitchFamily="2" charset="0"/>
              </a:rPr>
              <a:t>        </a:t>
            </a:r>
          </a:p>
          <a:p>
            <a:pPr marL="0" indent="0">
              <a:buNone/>
            </a:pPr>
            <a:r>
              <a:rPr lang="en-IT" sz="2000" dirty="0">
                <a:latin typeface="Times" pitchFamily="2" charset="0"/>
              </a:rPr>
              <a:t>        -Normalization. </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F55B0EB-FEB8-E64F-9C11-8526E7FD2076}"/>
              </a:ext>
            </a:extLst>
          </p:cNvPr>
          <p:cNvPicPr>
            <a:picLocks noChangeAspect="1"/>
          </p:cNvPicPr>
          <p:nvPr/>
        </p:nvPicPr>
        <p:blipFill>
          <a:blip r:embed="rId3"/>
          <a:stretch>
            <a:fillRect/>
          </a:stretch>
        </p:blipFill>
        <p:spPr>
          <a:xfrm>
            <a:off x="4729163" y="3975100"/>
            <a:ext cx="2133600" cy="7366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EBE3D2D-8308-234F-B056-360718A83ACA}"/>
              </a:ext>
            </a:extLst>
          </p:cNvPr>
          <p:cNvPicPr>
            <a:picLocks noChangeAspect="1"/>
          </p:cNvPicPr>
          <p:nvPr/>
        </p:nvPicPr>
        <p:blipFill>
          <a:blip r:embed="rId4"/>
          <a:stretch>
            <a:fillRect/>
          </a:stretch>
        </p:blipFill>
        <p:spPr>
          <a:xfrm>
            <a:off x="4729163" y="5359400"/>
            <a:ext cx="2908300" cy="736600"/>
          </a:xfrm>
          <a:prstGeom prst="rect">
            <a:avLst/>
          </a:prstGeom>
        </p:spPr>
      </p:pic>
    </p:spTree>
    <p:extLst>
      <p:ext uri="{BB962C8B-B14F-4D97-AF65-F5344CB8AC3E}">
        <p14:creationId xmlns:p14="http://schemas.microsoft.com/office/powerpoint/2010/main" val="483577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DCCF-413F-064D-B219-4C33CE2099F0}"/>
              </a:ext>
            </a:extLst>
          </p:cNvPr>
          <p:cNvSpPr>
            <a:spLocks noGrp="1"/>
          </p:cNvSpPr>
          <p:nvPr>
            <p:ph type="title"/>
          </p:nvPr>
        </p:nvSpPr>
        <p:spPr/>
        <p:txBody>
          <a:bodyPr/>
          <a:lstStyle/>
          <a:p>
            <a:r>
              <a:rPr lang="en-IT" b="1" dirty="0">
                <a:latin typeface="Times" pitchFamily="2" charset="0"/>
              </a:rPr>
              <a:t>Data Preparation - Standardization</a:t>
            </a:r>
          </a:p>
        </p:txBody>
      </p:sp>
      <p:pic>
        <p:nvPicPr>
          <p:cNvPr id="2050" name="Picture 2" descr="page2image3682336">
            <a:extLst>
              <a:ext uri="{FF2B5EF4-FFF2-40B4-BE49-F238E27FC236}">
                <a16:creationId xmlns:a16="http://schemas.microsoft.com/office/drawing/2014/main" id="{B4211F66-9793-E549-A8B8-3D82AB305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33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page10image19962368">
            <a:extLst>
              <a:ext uri="{FF2B5EF4-FFF2-40B4-BE49-F238E27FC236}">
                <a16:creationId xmlns:a16="http://schemas.microsoft.com/office/drawing/2014/main" id="{641C5EC4-4290-3148-A317-0B4AD7161E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68970" y="1485900"/>
            <a:ext cx="8123030" cy="5372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92878A-5E3F-1440-A7CF-254FE8549021}"/>
              </a:ext>
            </a:extLst>
          </p:cNvPr>
          <p:cNvSpPr txBox="1"/>
          <p:nvPr/>
        </p:nvSpPr>
        <p:spPr>
          <a:xfrm>
            <a:off x="0" y="2457520"/>
            <a:ext cx="4698653" cy="707886"/>
          </a:xfrm>
          <a:prstGeom prst="rect">
            <a:avLst/>
          </a:prstGeom>
          <a:noFill/>
        </p:spPr>
        <p:txBody>
          <a:bodyPr wrap="square" rtlCol="0">
            <a:spAutoFit/>
          </a:bodyPr>
          <a:lstStyle/>
          <a:p>
            <a:pPr marL="285750" indent="-285750">
              <a:buFont typeface="Arial" panose="020B0604020202020204" pitchFamily="34" charset="0"/>
              <a:buChar char="•"/>
            </a:pPr>
            <a:r>
              <a:rPr lang="en-IT" sz="2000" dirty="0">
                <a:latin typeface="Times New Roman" panose="02020603050405020304" pitchFamily="18" charset="0"/>
                <a:cs typeface="Times New Roman" panose="02020603050405020304" pitchFamily="18" charset="0"/>
              </a:rPr>
              <a:t>Violin plots after applying Standard Scaler</a:t>
            </a:r>
          </a:p>
        </p:txBody>
      </p:sp>
    </p:spTree>
    <p:extLst>
      <p:ext uri="{BB962C8B-B14F-4D97-AF65-F5344CB8AC3E}">
        <p14:creationId xmlns:p14="http://schemas.microsoft.com/office/powerpoint/2010/main" val="1845475821"/>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30271B"/>
      </a:dk2>
      <a:lt2>
        <a:srgbClr val="F1F0F3"/>
      </a:lt2>
      <a:accent1>
        <a:srgbClr val="8AAC44"/>
      </a:accent1>
      <a:accent2>
        <a:srgbClr val="AEA33A"/>
      </a:accent2>
      <a:accent3>
        <a:srgbClr val="C3874D"/>
      </a:accent3>
      <a:accent4>
        <a:srgbClr val="B1443B"/>
      </a:accent4>
      <a:accent5>
        <a:srgbClr val="C34D75"/>
      </a:accent5>
      <a:accent6>
        <a:srgbClr val="B13B95"/>
      </a:accent6>
      <a:hlink>
        <a:srgbClr val="C1475D"/>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
  <TotalTime>310</TotalTime>
  <Words>1060</Words>
  <Application>Microsoft Macintosh PowerPoint</Application>
  <PresentationFormat>Widescreen</PresentationFormat>
  <Paragraphs>87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Century Gothic</vt:lpstr>
      <vt:lpstr>Times</vt:lpstr>
      <vt:lpstr>Times New Roman</vt:lpstr>
      <vt:lpstr>BrushVTI</vt:lpstr>
      <vt:lpstr>Dry Beans Dataset</vt:lpstr>
      <vt:lpstr>Dataset description</vt:lpstr>
      <vt:lpstr>Dataset description</vt:lpstr>
      <vt:lpstr>Data Exploration</vt:lpstr>
      <vt:lpstr>Correlation</vt:lpstr>
      <vt:lpstr>Correlation</vt:lpstr>
      <vt:lpstr>Correlation</vt:lpstr>
      <vt:lpstr>Data Preparation - Standardization</vt:lpstr>
      <vt:lpstr>Data Preparation - Standardization</vt:lpstr>
      <vt:lpstr>Data Preparation - PCA</vt:lpstr>
      <vt:lpstr>Data Preparation - PCA</vt:lpstr>
      <vt:lpstr>Settings &amp; Metrics – Cross Validation</vt:lpstr>
      <vt:lpstr>Settings &amp; Metrics – Smote Oversampling</vt:lpstr>
      <vt:lpstr>Settings &amp; Metrics – Smote Oversampling</vt:lpstr>
      <vt:lpstr>Settings &amp; Metrics – Model Performance Assessment</vt:lpstr>
      <vt:lpstr>Model Selection – Decision Tree</vt:lpstr>
      <vt:lpstr>Model Selection – Decision Tree</vt:lpstr>
      <vt:lpstr>Model Selection – Decision Tree</vt:lpstr>
      <vt:lpstr>Model Selection – Random Forest</vt:lpstr>
      <vt:lpstr>Model Selection – Random Forest</vt:lpstr>
      <vt:lpstr>Model Selection – Random Forest</vt:lpstr>
      <vt:lpstr>Model Selection – K-Nearest Neighbor (KNN)</vt:lpstr>
      <vt:lpstr>Model Selection – K-Nearest Neighbor (KNN)</vt:lpstr>
      <vt:lpstr>Model Selection – K-Nearest Neighbor (KNN)</vt:lpstr>
      <vt:lpstr>Model Selection – Support Vector Machine (SVM)</vt:lpstr>
      <vt:lpstr>Model Selection – Support Vector Machine (SVM)</vt:lpstr>
      <vt:lpstr>Model Selection – Support Vector Machine (SVM)</vt:lpstr>
      <vt:lpstr>Model Selection – Support Vector Machine (SVM)</vt:lpstr>
      <vt:lpstr>Model Selection – Support Vector Machine (SVM)</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Dry Beans Dataset</dc:title>
  <dc:creator>FARMANLI KHUDAYAR</dc:creator>
  <cp:lastModifiedBy>FARMANLI KHUDAYAR</cp:lastModifiedBy>
  <cp:revision>13</cp:revision>
  <dcterms:created xsi:type="dcterms:W3CDTF">2022-01-13T13:09:56Z</dcterms:created>
  <dcterms:modified xsi:type="dcterms:W3CDTF">2022-01-17T12:15:26Z</dcterms:modified>
</cp:coreProperties>
</file>